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376" r:id="rId4"/>
    <p:sldId id="390" r:id="rId5"/>
    <p:sldId id="381" r:id="rId6"/>
    <p:sldId id="377" r:id="rId7"/>
    <p:sldId id="344" r:id="rId8"/>
    <p:sldId id="379" r:id="rId9"/>
    <p:sldId id="380" r:id="rId10"/>
    <p:sldId id="382" r:id="rId11"/>
    <p:sldId id="383" r:id="rId12"/>
    <p:sldId id="384" r:id="rId13"/>
    <p:sldId id="385" r:id="rId14"/>
    <p:sldId id="386" r:id="rId15"/>
    <p:sldId id="387" r:id="rId16"/>
    <p:sldId id="378" r:id="rId17"/>
    <p:sldId id="391" r:id="rId18"/>
    <p:sldId id="345" r:id="rId19"/>
    <p:sldId id="346" r:id="rId20"/>
    <p:sldId id="350" r:id="rId21"/>
    <p:sldId id="347" r:id="rId22"/>
    <p:sldId id="349" r:id="rId23"/>
    <p:sldId id="348" r:id="rId24"/>
    <p:sldId id="351" r:id="rId25"/>
    <p:sldId id="352" r:id="rId26"/>
    <p:sldId id="353" r:id="rId27"/>
    <p:sldId id="354" r:id="rId28"/>
    <p:sldId id="355" r:id="rId29"/>
    <p:sldId id="375" r:id="rId30"/>
    <p:sldId id="371" r:id="rId31"/>
    <p:sldId id="373" r:id="rId32"/>
    <p:sldId id="374" r:id="rId33"/>
    <p:sldId id="372" r:id="rId34"/>
    <p:sldId id="363" r:id="rId35"/>
    <p:sldId id="365" r:id="rId36"/>
    <p:sldId id="366" r:id="rId37"/>
    <p:sldId id="364" r:id="rId38"/>
    <p:sldId id="356" r:id="rId39"/>
    <p:sldId id="369" r:id="rId40"/>
    <p:sldId id="370" r:id="rId41"/>
    <p:sldId id="368" r:id="rId42"/>
    <p:sldId id="367" r:id="rId43"/>
    <p:sldId id="362" r:id="rId44"/>
    <p:sldId id="357" r:id="rId45"/>
    <p:sldId id="359" r:id="rId46"/>
    <p:sldId id="360" r:id="rId47"/>
    <p:sldId id="361"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376"/>
            <p14:sldId id="390"/>
            <p14:sldId id="381"/>
            <p14:sldId id="377"/>
            <p14:sldId id="344"/>
            <p14:sldId id="379"/>
            <p14:sldId id="380"/>
          </p14:sldIdLst>
        </p14:section>
        <p14:section name="Implementation" id="{7DC190CB-95AE-4A56-800F-5EDF0F33D6FF}">
          <p14:sldIdLst>
            <p14:sldId id="382"/>
            <p14:sldId id="383"/>
            <p14:sldId id="384"/>
            <p14:sldId id="385"/>
            <p14:sldId id="386"/>
            <p14:sldId id="387"/>
            <p14:sldId id="378"/>
            <p14:sldId id="391"/>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BAB"/>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6" autoAdjust="0"/>
    <p:restoredTop sz="94660"/>
  </p:normalViewPr>
  <p:slideViewPr>
    <p:cSldViewPr snapToGrid="0">
      <p:cViewPr varScale="1">
        <p:scale>
          <a:sx n="69" d="100"/>
          <a:sy n="69" d="100"/>
        </p:scale>
        <p:origin x="78"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4/22/2023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4/22/2023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a:xfrm>
            <a:off x="1770143" y="89401"/>
            <a:ext cx="9144000" cy="1976437"/>
          </a:xfrm>
        </p:spPr>
        <p:txBody>
          <a:bodyPr>
            <a:noAutofit/>
          </a:bodyPr>
          <a:lstStyle/>
          <a:p>
            <a:r>
              <a:rPr lang="en-US" sz="11000" dirty="0">
                <a:latin typeface="Aldhabi" panose="01000000000000000000" pitchFamily="2" charset="-78"/>
                <a:cs typeface="Aldhabi" panose="01000000000000000000" pitchFamily="2" charset="-78"/>
              </a:rPr>
              <a:t>Comment Anywhere</a:t>
            </a:r>
            <a:r>
              <a:rPr lang="en-US" sz="11000" dirty="0"/>
              <a: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endParaRPr lang="en-US" dirty="0"/>
          </a:p>
        </p:txBody>
      </p:sp>
      <p:pic>
        <p:nvPicPr>
          <p:cNvPr id="5" name="Picture 4" descr="Icon&#10;&#10;Description automatically generated with medium confidence">
            <a:extLst>
              <a:ext uri="{FF2B5EF4-FFF2-40B4-BE49-F238E27FC236}">
                <a16:creationId xmlns:a16="http://schemas.microsoft.com/office/drawing/2014/main" id="{33A99347-995E-E982-3D5B-D3E300DA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705" y="3340407"/>
            <a:ext cx="2285695" cy="2285695"/>
          </a:xfrm>
          <a:prstGeom prst="rect">
            <a:avLst/>
          </a:prstGeom>
        </p:spPr>
      </p:pic>
      <p:sp>
        <p:nvSpPr>
          <p:cNvPr id="6" name="TextBox 5">
            <a:extLst>
              <a:ext uri="{FF2B5EF4-FFF2-40B4-BE49-F238E27FC236}">
                <a16:creationId xmlns:a16="http://schemas.microsoft.com/office/drawing/2014/main" id="{25754567-E839-3B35-5588-D52DE2538F7A}"/>
              </a:ext>
            </a:extLst>
          </p:cNvPr>
          <p:cNvSpPr txBox="1"/>
          <p:nvPr/>
        </p:nvSpPr>
        <p:spPr>
          <a:xfrm>
            <a:off x="4152900" y="6098290"/>
            <a:ext cx="3776996" cy="523220"/>
          </a:xfrm>
          <a:prstGeom prst="rect">
            <a:avLst/>
          </a:prstGeom>
          <a:noFill/>
        </p:spPr>
        <p:txBody>
          <a:bodyPr wrap="none" rtlCol="0">
            <a:spAutoFit/>
          </a:bodyPr>
          <a:lstStyle/>
          <a:p>
            <a:r>
              <a:rPr lang="en-US" sz="2800" dirty="0">
                <a:latin typeface="Aldhabi" panose="01000000000000000000" pitchFamily="2" charset="-78"/>
                <a:cs typeface="Aldhabi" panose="01000000000000000000" pitchFamily="2" charset="-78"/>
              </a:rPr>
              <a:t>Created by Karl Miller and Luke Bates</a:t>
            </a:r>
          </a:p>
        </p:txBody>
      </p:sp>
      <p:sp>
        <p:nvSpPr>
          <p:cNvPr id="7" name="TextBox 6">
            <a:extLst>
              <a:ext uri="{FF2B5EF4-FFF2-40B4-BE49-F238E27FC236}">
                <a16:creationId xmlns:a16="http://schemas.microsoft.com/office/drawing/2014/main" id="{59727764-5B1B-FBBC-7DAC-644ADE5A0125}"/>
              </a:ext>
            </a:extLst>
          </p:cNvPr>
          <p:cNvSpPr txBox="1"/>
          <p:nvPr/>
        </p:nvSpPr>
        <p:spPr>
          <a:xfrm>
            <a:off x="2523547" y="2053662"/>
            <a:ext cx="7144905" cy="707886"/>
          </a:xfrm>
          <a:prstGeom prst="rect">
            <a:avLst/>
          </a:prstGeom>
          <a:noFill/>
        </p:spPr>
        <p:txBody>
          <a:bodyPr wrap="none" rtlCol="0">
            <a:spAutoFit/>
          </a:bodyPr>
          <a:lstStyle/>
          <a:p>
            <a:r>
              <a:rPr lang="en-US" sz="4000" dirty="0">
                <a:latin typeface="Aldhabi" panose="01000000000000000000" pitchFamily="2" charset="-78"/>
                <a:cs typeface="Aldhabi" panose="01000000000000000000" pitchFamily="2" charset="-78"/>
              </a:rPr>
              <a:t>The browser extension for commenting the internet</a:t>
            </a:r>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Implementation</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71666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We Communicate with HTTP</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Actions taken in the browser extension front-end result in an HTTP Request being sent to our HTTP Server. This is similar to how every website works.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extracts the data from the request and queries our Comment Database as necessary.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sends the results of its actions and its queries back to the user as an HTTP Response.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browser extension extracts the data from the response and renders it on the interface in an elegant and attractive way.</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3083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Back End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2098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Browser Extension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80820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Creating the browser extension is like creating a webpage. It uses:</a:t>
            </a:r>
          </a:p>
          <a:p>
            <a:pPr marL="457200" indent="-457200">
              <a:lnSpc>
                <a:spcPct val="150000"/>
              </a:lnSpc>
              <a:buFont typeface="+mj-lt"/>
              <a:buAutoNum type="arabicPeriod"/>
            </a:pPr>
            <a:r>
              <a:rPr lang="en-US" sz="2000" dirty="0" err="1">
                <a:latin typeface="Amasis MT Pro Light" panose="020B0604020202020204" pitchFamily="18" charset="0"/>
                <a:cs typeface="Aldhabi" panose="01000000000000000000" pitchFamily="2" charset="-78"/>
              </a:rPr>
              <a:t>HyperText</a:t>
            </a:r>
            <a:r>
              <a:rPr lang="en-US" sz="2000" dirty="0">
                <a:latin typeface="Amasis MT Pro Light" panose="020B0604020202020204" pitchFamily="18" charset="0"/>
                <a:cs typeface="Aldhabi" panose="01000000000000000000" pitchFamily="2" charset="-78"/>
              </a:rPr>
              <a:t> Markup Language (HTML) to define the structure of the UI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Cascading Style Sheets (CSS) to </a:t>
            </a:r>
            <a:r>
              <a:rPr lang="en-US" sz="2000" dirty="0" err="1">
                <a:latin typeface="Amasis MT Pro Light" panose="020B0604020202020204" pitchFamily="18" charset="0"/>
                <a:cs typeface="Aldhabi" panose="01000000000000000000" pitchFamily="2" charset="-78"/>
              </a:rPr>
              <a:t>styleize</a:t>
            </a:r>
            <a:r>
              <a:rPr lang="en-US" sz="2000" dirty="0">
                <a:latin typeface="Amasis MT Pro Light" panose="020B0604020202020204" pitchFamily="18" charset="0"/>
                <a:cs typeface="Aldhabi" panose="01000000000000000000" pitchFamily="2" charset="-78"/>
              </a:rPr>
              <a:t> the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JavaScript (TypeScript) to add functionality to those elements</a:t>
            </a:r>
          </a:p>
          <a:p>
            <a:pPr>
              <a:lnSpc>
                <a:spcPct val="150000"/>
              </a:lnSpc>
            </a:pPr>
            <a:r>
              <a:rPr lang="en-US" sz="2000" dirty="0">
                <a:latin typeface="Amasis MT Pro Light" panose="020B0604020202020204" pitchFamily="18" charset="0"/>
                <a:cs typeface="Aldhabi" panose="01000000000000000000" pitchFamily="2" charset="-78"/>
              </a:rPr>
              <a:t>It also used the Browser API provided by Mozilla which provides some additional features, such as persistent storage.</a:t>
            </a:r>
          </a:p>
        </p:txBody>
      </p:sp>
      <p:pic>
        <p:nvPicPr>
          <p:cNvPr id="3" name="Picture 2">
            <a:extLst>
              <a:ext uri="{FF2B5EF4-FFF2-40B4-BE49-F238E27FC236}">
                <a16:creationId xmlns:a16="http://schemas.microsoft.com/office/drawing/2014/main" id="{FC6A4E9C-9DA6-B0CD-1DE6-A5D1D43BB388}"/>
              </a:ext>
            </a:extLst>
          </p:cNvPr>
          <p:cNvPicPr>
            <a:picLocks noChangeAspect="1"/>
          </p:cNvPicPr>
          <p:nvPr/>
        </p:nvPicPr>
        <p:blipFill>
          <a:blip r:embed="rId2"/>
          <a:stretch>
            <a:fillRect/>
          </a:stretch>
        </p:blipFill>
        <p:spPr>
          <a:xfrm>
            <a:off x="2802996" y="4668980"/>
            <a:ext cx="1544513" cy="1953491"/>
          </a:xfrm>
          <a:prstGeom prst="rect">
            <a:avLst/>
          </a:prstGeom>
        </p:spPr>
      </p:pic>
      <p:pic>
        <p:nvPicPr>
          <p:cNvPr id="9" name="Picture 8">
            <a:extLst>
              <a:ext uri="{FF2B5EF4-FFF2-40B4-BE49-F238E27FC236}">
                <a16:creationId xmlns:a16="http://schemas.microsoft.com/office/drawing/2014/main" id="{72AFD463-BEEB-0437-0E47-B2D301F53F2A}"/>
              </a:ext>
            </a:extLst>
          </p:cNvPr>
          <p:cNvPicPr>
            <a:picLocks noChangeAspect="1"/>
          </p:cNvPicPr>
          <p:nvPr/>
        </p:nvPicPr>
        <p:blipFill>
          <a:blip r:embed="rId3"/>
          <a:stretch>
            <a:fillRect/>
          </a:stretch>
        </p:blipFill>
        <p:spPr>
          <a:xfrm>
            <a:off x="4551487" y="4613185"/>
            <a:ext cx="1544513" cy="2118579"/>
          </a:xfrm>
          <a:prstGeom prst="rect">
            <a:avLst/>
          </a:prstGeom>
        </p:spPr>
      </p:pic>
      <p:pic>
        <p:nvPicPr>
          <p:cNvPr id="11" name="Picture 10">
            <a:extLst>
              <a:ext uri="{FF2B5EF4-FFF2-40B4-BE49-F238E27FC236}">
                <a16:creationId xmlns:a16="http://schemas.microsoft.com/office/drawing/2014/main" id="{B23AD47D-E1D4-5B5D-CDFE-AB8633F52318}"/>
              </a:ext>
            </a:extLst>
          </p:cNvPr>
          <p:cNvPicPr>
            <a:picLocks noChangeAspect="1"/>
          </p:cNvPicPr>
          <p:nvPr/>
        </p:nvPicPr>
        <p:blipFill>
          <a:blip r:embed="rId4"/>
          <a:stretch>
            <a:fillRect/>
          </a:stretch>
        </p:blipFill>
        <p:spPr>
          <a:xfrm>
            <a:off x="6561563" y="4834800"/>
            <a:ext cx="1665391" cy="1665391"/>
          </a:xfrm>
          <a:prstGeom prst="rect">
            <a:avLst/>
          </a:prstGeom>
        </p:spPr>
      </p:pic>
    </p:spTree>
    <p:extLst>
      <p:ext uri="{BB962C8B-B14F-4D97-AF65-F5344CB8AC3E}">
        <p14:creationId xmlns:p14="http://schemas.microsoft.com/office/powerpoint/2010/main" val="92546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Deployment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Virtual Private Server allocation from </a:t>
            </a:r>
            <a:r>
              <a:rPr lang="en-US" sz="2000" dirty="0" err="1">
                <a:latin typeface="Amasis MT Pro Light" panose="020B0604020202020204" pitchFamily="18" charset="0"/>
                <a:cs typeface="Aldhabi" panose="01000000000000000000" pitchFamily="2" charset="-78"/>
              </a:rPr>
              <a:t>Kamatera</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domain from Domain.com.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landing page is visible at </a:t>
            </a:r>
            <a:r>
              <a:rPr lang="en-US" sz="2000" dirty="0">
                <a:latin typeface="Amasis MT Pro Light" panose="020B0604020202020204" pitchFamily="18" charset="0"/>
                <a:cs typeface="Aldhabi" panose="01000000000000000000" pitchFamily="2" charset="-78"/>
                <a:hlinkClick r:id="rId2"/>
              </a:rPr>
              <a:t>http://commentanywhere.net</a:t>
            </a:r>
            <a:r>
              <a:rPr lang="en-US" sz="2000" dirty="0">
                <a:latin typeface="Amasis MT Pro Light" panose="020B0604020202020204" pitchFamily="18" charset="0"/>
                <a:cs typeface="Aldhabi" panose="01000000000000000000" pitchFamily="2" charset="-78"/>
              </a:rPr>
              <a:t> , where the alpha version of the extension can be downloaded and installed.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browser extension is in the process of being reviewed by Mozilla for submission on the Extension store.</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5202D934-7199-163B-8C79-22FB26A3975C}"/>
              </a:ext>
            </a:extLst>
          </p:cNvPr>
          <p:cNvPicPr>
            <a:picLocks noChangeAspect="1"/>
          </p:cNvPicPr>
          <p:nvPr/>
        </p:nvPicPr>
        <p:blipFill>
          <a:blip r:embed="rId3"/>
          <a:stretch>
            <a:fillRect/>
          </a:stretch>
        </p:blipFill>
        <p:spPr>
          <a:xfrm>
            <a:off x="2409549" y="4728541"/>
            <a:ext cx="7219950" cy="1771650"/>
          </a:xfrm>
          <a:prstGeom prst="rect">
            <a:avLst/>
          </a:prstGeom>
        </p:spPr>
      </p:pic>
    </p:spTree>
    <p:extLst>
      <p:ext uri="{BB962C8B-B14F-4D97-AF65-F5344CB8AC3E}">
        <p14:creationId xmlns:p14="http://schemas.microsoft.com/office/powerpoint/2010/main" val="342447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Demo Video</a:t>
            </a:r>
          </a:p>
        </p:txBody>
      </p:sp>
    </p:spTree>
    <p:extLst>
      <p:ext uri="{BB962C8B-B14F-4D97-AF65-F5344CB8AC3E}">
        <p14:creationId xmlns:p14="http://schemas.microsoft.com/office/powerpoint/2010/main" val="219720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a:lstStyle/>
          <a:p>
            <a:r>
              <a:rPr lang="en-US" dirty="0"/>
              <a:t>[1] </a:t>
            </a:r>
            <a:r>
              <a:rPr lang="en-US" dirty="0">
                <a:effectLst/>
                <a:latin typeface="Times New Roman" panose="02020603050405020304" pitchFamily="18" charset="0"/>
              </a:rPr>
              <a:t>https://www.techdirt.com/2021/11/08/killing-website-comment-sections-wasnt-brilliant-</a:t>
            </a:r>
            <a:br>
              <a:rPr lang="en-US" dirty="0"/>
            </a:br>
            <a:r>
              <a:rPr lang="en-US" dirty="0">
                <a:effectLst/>
                <a:latin typeface="Times New Roman" panose="02020603050405020304" pitchFamily="18" charset="0"/>
              </a:rPr>
              <a:t>move-many-newsroom-leaders-assumed/</a:t>
            </a:r>
            <a:endParaRPr lang="en-US" dirty="0"/>
          </a:p>
        </p:txBody>
      </p:sp>
    </p:spTree>
    <p:extLst>
      <p:ext uri="{BB962C8B-B14F-4D97-AF65-F5344CB8AC3E}">
        <p14:creationId xmlns:p14="http://schemas.microsoft.com/office/powerpoint/2010/main" val="562389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lstStyle/>
          <a:p>
            <a:r>
              <a:rPr lang="en-US" dirty="0">
                <a:latin typeface="Aldhabi" panose="01000000000000000000" pitchFamily="2" charset="-78"/>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925220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2246769"/>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Anywhere runs as a browser extension in </a:t>
            </a:r>
            <a:r>
              <a:rPr lang="en-US" sz="2000" dirty="0">
                <a:solidFill>
                  <a:srgbClr val="FFFF00"/>
                </a:solidFill>
                <a:latin typeface="Amasis MT Pro Light" panose="020B0604020202020204" pitchFamily="18" charset="0"/>
                <a:cs typeface="Aldhabi" panose="01000000000000000000" pitchFamily="2" charset="-78"/>
              </a:rPr>
              <a:t>Mozilla Firefox</a:t>
            </a:r>
            <a:r>
              <a:rPr lang="en-US" sz="2000"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When a user clicks the Comment Anywhere guy icon, a drop-down interface appears that lets them see and post comments for the webpage they are currently viewing.</a:t>
            </a:r>
          </a:p>
        </p:txBody>
      </p:sp>
      <p:pic>
        <p:nvPicPr>
          <p:cNvPr id="3" name="Picture 2" descr="Logo&#10;&#10;Description automatically generated">
            <a:extLst>
              <a:ext uri="{FF2B5EF4-FFF2-40B4-BE49-F238E27FC236}">
                <a16:creationId xmlns:a16="http://schemas.microsoft.com/office/drawing/2014/main" id="{C6AF436F-EF33-372A-EF15-BD143C3E3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41" y="3900819"/>
            <a:ext cx="1878481" cy="1407781"/>
          </a:xfrm>
          <a:prstGeom prst="rect">
            <a:avLst/>
          </a:prstGeom>
        </p:spPr>
      </p:pic>
    </p:spTree>
    <p:extLst>
      <p:ext uri="{BB962C8B-B14F-4D97-AF65-F5344CB8AC3E}">
        <p14:creationId xmlns:p14="http://schemas.microsoft.com/office/powerpoint/2010/main" val="432960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Agenda for this Presentation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4193199"/>
          </a:xfrm>
          <a:prstGeom prst="rect">
            <a:avLst/>
          </a:prstGeom>
          <a:noFill/>
        </p:spPr>
        <p:txBody>
          <a:bodyPr wrap="square" rtlCol="0">
            <a:spAutoFit/>
          </a:bodyPr>
          <a:lstStyle/>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quick look at Comment </a:t>
            </a:r>
            <a:r>
              <a:rPr lang="en-US" sz="2000" dirty="0" err="1">
                <a:latin typeface="Amasis MT Pro Light" panose="020B0604020202020204" pitchFamily="18" charset="0"/>
                <a:cs typeface="Aldhabi" panose="01000000000000000000" pitchFamily="2" charset="-78"/>
              </a:rPr>
              <a:t>Anywhere’s</a:t>
            </a:r>
            <a:r>
              <a:rPr lang="en-US" sz="2000" dirty="0">
                <a:latin typeface="Amasis MT Pro Light" panose="020B0604020202020204" pitchFamily="18" charset="0"/>
                <a:cs typeface="Aldhabi" panose="01000000000000000000" pitchFamily="2" charset="-78"/>
              </a:rPr>
              <a:t> User Interface, explaining some of the important features it provides.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our motivation for making Comment Anywhere.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the issue of Moderation.</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how Comment Anywhere talks to the server.</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of how the Comment Anywhere server is structured.</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explanation of the Browser Extension technology.</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short demo video.</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Some code metrics.</a:t>
            </a:r>
          </a:p>
        </p:txBody>
      </p:sp>
    </p:spTree>
    <p:extLst>
      <p:ext uri="{BB962C8B-B14F-4D97-AF65-F5344CB8AC3E}">
        <p14:creationId xmlns:p14="http://schemas.microsoft.com/office/powerpoint/2010/main" val="1371332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628B6C-AAFF-F882-69D9-6EF4054E04FE}"/>
              </a:ext>
            </a:extLst>
          </p:cNvPr>
          <p:cNvGrpSpPr/>
          <p:nvPr/>
        </p:nvGrpSpPr>
        <p:grpSpPr>
          <a:xfrm>
            <a:off x="404116" y="1886045"/>
            <a:ext cx="10846352" cy="2576394"/>
            <a:chOff x="404116" y="1886045"/>
            <a:chExt cx="10846352" cy="2576394"/>
          </a:xfrm>
        </p:grpSpPr>
        <p:sp>
          <p:nvSpPr>
            <p:cNvPr id="13" name="TextBox 12">
              <a:extLst>
                <a:ext uri="{FF2B5EF4-FFF2-40B4-BE49-F238E27FC236}">
                  <a16:creationId xmlns:a16="http://schemas.microsoft.com/office/drawing/2014/main" id="{4C7F3DD4-3FFB-436B-2FB0-EBD7B7A24EC0}"/>
                </a:ext>
              </a:extLst>
            </p:cNvPr>
            <p:cNvSpPr txBox="1"/>
            <p:nvPr/>
          </p:nvSpPr>
          <p:spPr>
            <a:xfrm>
              <a:off x="404116" y="1886045"/>
              <a:ext cx="10846352" cy="1107996"/>
            </a:xfrm>
            <a:prstGeom prst="rect">
              <a:avLst/>
            </a:prstGeom>
            <a:noFill/>
          </p:spPr>
          <p:txBody>
            <a:bodyPr wrap="square" rtlCol="0">
              <a:spAutoFit/>
            </a:bodyPr>
            <a:lstStyle/>
            <a:p>
              <a:pPr algn="ctr"/>
              <a:r>
                <a:rPr lang="en-US" sz="6600" dirty="0">
                  <a:latin typeface="Aldhabi" panose="01000000000000000000" pitchFamily="2" charset="-78"/>
                  <a:cs typeface="Aldhabi" panose="01000000000000000000" pitchFamily="2" charset="-78"/>
                </a:rPr>
                <a:t>Comment Anywhere, a quick look</a:t>
              </a:r>
            </a:p>
          </p:txBody>
        </p:sp>
        <p:pic>
          <p:nvPicPr>
            <p:cNvPr id="2" name="Picture 1" descr="Icon&#10;&#10;Description automatically generated with medium confidence">
              <a:extLst>
                <a:ext uri="{FF2B5EF4-FFF2-40B4-BE49-F238E27FC236}">
                  <a16:creationId xmlns:a16="http://schemas.microsoft.com/office/drawing/2014/main" id="{250CC06A-4F6D-C803-1898-81A0E97A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520" y="3265480"/>
              <a:ext cx="1196959" cy="1196959"/>
            </a:xfrm>
            <a:prstGeom prst="rect">
              <a:avLst/>
            </a:prstGeom>
          </p:spPr>
        </p:pic>
      </p:grpSp>
    </p:spTree>
    <p:extLst>
      <p:ext uri="{BB962C8B-B14F-4D97-AF65-F5344CB8AC3E}">
        <p14:creationId xmlns:p14="http://schemas.microsoft.com/office/powerpoint/2010/main" val="19938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EE4A29-DE03-9550-6C49-99BF6BBAC956}"/>
              </a:ext>
            </a:extLst>
          </p:cNvPr>
          <p:cNvPicPr>
            <a:picLocks noChangeAspect="1"/>
          </p:cNvPicPr>
          <p:nvPr/>
        </p:nvPicPr>
        <p:blipFill>
          <a:blip r:embed="rId2"/>
          <a:stretch>
            <a:fillRect/>
          </a:stretch>
        </p:blipFill>
        <p:spPr>
          <a:xfrm>
            <a:off x="1442388" y="70969"/>
            <a:ext cx="9307224" cy="6716062"/>
          </a:xfrm>
          <a:prstGeom prst="rect">
            <a:avLst/>
          </a:prstGeom>
        </p:spPr>
      </p:pic>
      <p:grpSp>
        <p:nvGrpSpPr>
          <p:cNvPr id="26" name="Group 25">
            <a:extLst>
              <a:ext uri="{FF2B5EF4-FFF2-40B4-BE49-F238E27FC236}">
                <a16:creationId xmlns:a16="http://schemas.microsoft.com/office/drawing/2014/main" id="{A3E1A87D-6666-5137-3DCD-773418080A05}"/>
              </a:ext>
            </a:extLst>
          </p:cNvPr>
          <p:cNvGrpSpPr/>
          <p:nvPr/>
        </p:nvGrpSpPr>
        <p:grpSpPr>
          <a:xfrm>
            <a:off x="1690255" y="1357745"/>
            <a:ext cx="4932218" cy="798730"/>
            <a:chOff x="1690255" y="1357745"/>
            <a:chExt cx="4932218" cy="798730"/>
          </a:xfrm>
        </p:grpSpPr>
        <p:sp>
          <p:nvSpPr>
            <p:cNvPr id="23" name="TextBox 22">
              <a:extLst>
                <a:ext uri="{FF2B5EF4-FFF2-40B4-BE49-F238E27FC236}">
                  <a16:creationId xmlns:a16="http://schemas.microsoft.com/office/drawing/2014/main" id="{E964A265-3086-F7F6-4EDD-3FE2F33EA96D}"/>
                </a:ext>
              </a:extLst>
            </p:cNvPr>
            <p:cNvSpPr txBox="1"/>
            <p:nvPr/>
          </p:nvSpPr>
          <p:spPr>
            <a:xfrm>
              <a:off x="1690255" y="1510144"/>
              <a:ext cx="3366654" cy="646331"/>
            </a:xfrm>
            <a:prstGeom prst="rect">
              <a:avLst/>
            </a:prstGeom>
            <a:solidFill>
              <a:schemeClr val="accent1">
                <a:lumMod val="75000"/>
              </a:schemeClr>
            </a:solidFill>
          </p:spPr>
          <p:txBody>
            <a:bodyPr wrap="square" rtlCol="0">
              <a:spAutoFit/>
            </a:bodyPr>
            <a:lstStyle/>
            <a:p>
              <a:r>
                <a:rPr lang="en-US" dirty="0"/>
                <a:t>Comment Anywhere Guy provides helpful messages from the Server</a:t>
              </a:r>
            </a:p>
          </p:txBody>
        </p:sp>
        <p:cxnSp>
          <p:nvCxnSpPr>
            <p:cNvPr id="25" name="Straight Arrow Connector 24">
              <a:extLst>
                <a:ext uri="{FF2B5EF4-FFF2-40B4-BE49-F238E27FC236}">
                  <a16:creationId xmlns:a16="http://schemas.microsoft.com/office/drawing/2014/main" id="{5510FF5A-B0FE-DB38-6977-1263CEF3D130}"/>
                </a:ext>
              </a:extLst>
            </p:cNvPr>
            <p:cNvCxnSpPr/>
            <p:nvPr/>
          </p:nvCxnSpPr>
          <p:spPr>
            <a:xfrm flipV="1">
              <a:off x="5084618" y="1357745"/>
              <a:ext cx="1537855" cy="346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0" name="Group 29">
            <a:extLst>
              <a:ext uri="{FF2B5EF4-FFF2-40B4-BE49-F238E27FC236}">
                <a16:creationId xmlns:a16="http://schemas.microsoft.com/office/drawing/2014/main" id="{13941414-4F64-E616-22C7-E3DD1740D9B2}"/>
              </a:ext>
            </a:extLst>
          </p:cNvPr>
          <p:cNvGrpSpPr/>
          <p:nvPr/>
        </p:nvGrpSpPr>
        <p:grpSpPr>
          <a:xfrm>
            <a:off x="581892" y="2667719"/>
            <a:ext cx="5902035" cy="927931"/>
            <a:chOff x="581892" y="2667719"/>
            <a:chExt cx="5902035" cy="927931"/>
          </a:xfrm>
        </p:grpSpPr>
        <p:sp>
          <p:nvSpPr>
            <p:cNvPr id="27" name="TextBox 26">
              <a:extLst>
                <a:ext uri="{FF2B5EF4-FFF2-40B4-BE49-F238E27FC236}">
                  <a16:creationId xmlns:a16="http://schemas.microsoft.com/office/drawing/2014/main" id="{4D270047-BCBB-6CEF-2C27-0B6E3E514215}"/>
                </a:ext>
              </a:extLst>
            </p:cNvPr>
            <p:cNvSpPr txBox="1"/>
            <p:nvPr/>
          </p:nvSpPr>
          <p:spPr>
            <a:xfrm>
              <a:off x="581892" y="2667719"/>
              <a:ext cx="4789324" cy="646331"/>
            </a:xfrm>
            <a:prstGeom prst="rect">
              <a:avLst/>
            </a:prstGeom>
            <a:solidFill>
              <a:schemeClr val="accent1">
                <a:lumMod val="75000"/>
              </a:schemeClr>
            </a:solidFill>
          </p:spPr>
          <p:txBody>
            <a:bodyPr wrap="none" rtlCol="0">
              <a:spAutoFit/>
            </a:bodyPr>
            <a:lstStyle/>
            <a:p>
              <a:r>
                <a:rPr lang="en-US" dirty="0"/>
                <a:t>There are three dimensions for rating comments:</a:t>
              </a:r>
              <a:br>
                <a:rPr lang="en-US" dirty="0"/>
              </a:br>
              <a:r>
                <a:rPr lang="en-US" dirty="0"/>
                <a:t>funny, factual, and agree</a:t>
              </a:r>
            </a:p>
          </p:txBody>
        </p:sp>
        <p:cxnSp>
          <p:nvCxnSpPr>
            <p:cNvPr id="29" name="Straight Arrow Connector 28">
              <a:extLst>
                <a:ext uri="{FF2B5EF4-FFF2-40B4-BE49-F238E27FC236}">
                  <a16:creationId xmlns:a16="http://schemas.microsoft.com/office/drawing/2014/main" id="{CEB9377E-49E6-BF2D-3A02-26FDA7AE709D}"/>
                </a:ext>
              </a:extLst>
            </p:cNvPr>
            <p:cNvCxnSpPr/>
            <p:nvPr/>
          </p:nvCxnSpPr>
          <p:spPr>
            <a:xfrm>
              <a:off x="5389418" y="3143284"/>
              <a:ext cx="1094509" cy="4523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4" name="Group 33">
            <a:extLst>
              <a:ext uri="{FF2B5EF4-FFF2-40B4-BE49-F238E27FC236}">
                <a16:creationId xmlns:a16="http://schemas.microsoft.com/office/drawing/2014/main" id="{4B5B7A45-C63A-9733-7F0B-6A67DCA2BA85}"/>
              </a:ext>
            </a:extLst>
          </p:cNvPr>
          <p:cNvGrpSpPr/>
          <p:nvPr/>
        </p:nvGrpSpPr>
        <p:grpSpPr>
          <a:xfrm>
            <a:off x="762001" y="2667719"/>
            <a:ext cx="5333999" cy="1733193"/>
            <a:chOff x="762001" y="2667719"/>
            <a:chExt cx="5333999" cy="1733193"/>
          </a:xfrm>
        </p:grpSpPr>
        <p:sp>
          <p:nvSpPr>
            <p:cNvPr id="31" name="TextBox 30">
              <a:extLst>
                <a:ext uri="{FF2B5EF4-FFF2-40B4-BE49-F238E27FC236}">
                  <a16:creationId xmlns:a16="http://schemas.microsoft.com/office/drawing/2014/main" id="{0F607415-A329-9697-F78F-311DDB23F936}"/>
                </a:ext>
              </a:extLst>
            </p:cNvPr>
            <p:cNvSpPr txBox="1"/>
            <p:nvPr/>
          </p:nvSpPr>
          <p:spPr>
            <a:xfrm>
              <a:off x="762001" y="3754581"/>
              <a:ext cx="4415694" cy="646331"/>
            </a:xfrm>
            <a:prstGeom prst="rect">
              <a:avLst/>
            </a:prstGeom>
            <a:solidFill>
              <a:schemeClr val="accent1">
                <a:lumMod val="75000"/>
              </a:schemeClr>
            </a:solidFill>
          </p:spPr>
          <p:txBody>
            <a:bodyPr wrap="square" rtlCol="0">
              <a:spAutoFit/>
            </a:bodyPr>
            <a:lstStyle/>
            <a:p>
              <a:r>
                <a:rPr lang="en-US" dirty="0"/>
                <a:t>Users can sort comments by any of the dimensions</a:t>
              </a:r>
            </a:p>
          </p:txBody>
        </p:sp>
        <p:cxnSp>
          <p:nvCxnSpPr>
            <p:cNvPr id="33" name="Straight Arrow Connector 32">
              <a:extLst>
                <a:ext uri="{FF2B5EF4-FFF2-40B4-BE49-F238E27FC236}">
                  <a16:creationId xmlns:a16="http://schemas.microsoft.com/office/drawing/2014/main" id="{5B1988D1-0918-927C-87AD-64B91CA2F568}"/>
                </a:ext>
              </a:extLst>
            </p:cNvPr>
            <p:cNvCxnSpPr/>
            <p:nvPr/>
          </p:nvCxnSpPr>
          <p:spPr>
            <a:xfrm flipV="1">
              <a:off x="5084618" y="2667719"/>
              <a:ext cx="1011382" cy="13085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8" name="TextBox 37">
            <a:extLst>
              <a:ext uri="{FF2B5EF4-FFF2-40B4-BE49-F238E27FC236}">
                <a16:creationId xmlns:a16="http://schemas.microsoft.com/office/drawing/2014/main" id="{59E48852-EE4F-943C-254B-48A450A7C78F}"/>
              </a:ext>
            </a:extLst>
          </p:cNvPr>
          <p:cNvSpPr txBox="1"/>
          <p:nvPr/>
        </p:nvSpPr>
        <p:spPr>
          <a:xfrm>
            <a:off x="5638800" y="2971800"/>
            <a:ext cx="914400" cy="914400"/>
          </a:xfrm>
          <a:prstGeom prst="rect">
            <a:avLst/>
          </a:prstGeom>
          <a:noFill/>
        </p:spPr>
        <p:txBody>
          <a:bodyPr wrap="square" rtlCol="0">
            <a:spAutoFit/>
          </a:bodyPr>
          <a:lstStyle/>
          <a:p>
            <a:endParaRPr lang="en-US" dirty="0"/>
          </a:p>
        </p:txBody>
      </p:sp>
      <p:grpSp>
        <p:nvGrpSpPr>
          <p:cNvPr id="41" name="Group 40">
            <a:extLst>
              <a:ext uri="{FF2B5EF4-FFF2-40B4-BE49-F238E27FC236}">
                <a16:creationId xmlns:a16="http://schemas.microsoft.com/office/drawing/2014/main" id="{AD9241D6-7FFA-1247-EC51-861F069BFB2D}"/>
              </a:ext>
            </a:extLst>
          </p:cNvPr>
          <p:cNvGrpSpPr/>
          <p:nvPr/>
        </p:nvGrpSpPr>
        <p:grpSpPr>
          <a:xfrm>
            <a:off x="1717964" y="803564"/>
            <a:ext cx="6109854" cy="3166067"/>
            <a:chOff x="1717964" y="803564"/>
            <a:chExt cx="6109854" cy="3166067"/>
          </a:xfrm>
        </p:grpSpPr>
        <p:sp>
          <p:nvSpPr>
            <p:cNvPr id="35" name="TextBox 34">
              <a:extLst>
                <a:ext uri="{FF2B5EF4-FFF2-40B4-BE49-F238E27FC236}">
                  <a16:creationId xmlns:a16="http://schemas.microsoft.com/office/drawing/2014/main" id="{932CB8BC-346C-2209-19D8-A20A91EF51E3}"/>
                </a:ext>
              </a:extLst>
            </p:cNvPr>
            <p:cNvSpPr txBox="1"/>
            <p:nvPr/>
          </p:nvSpPr>
          <p:spPr>
            <a:xfrm>
              <a:off x="1717964" y="3046301"/>
              <a:ext cx="3131127" cy="923330"/>
            </a:xfrm>
            <a:prstGeom prst="rect">
              <a:avLst/>
            </a:prstGeom>
            <a:solidFill>
              <a:schemeClr val="accent1">
                <a:lumMod val="75000"/>
              </a:schemeClr>
            </a:solidFill>
          </p:spPr>
          <p:txBody>
            <a:bodyPr wrap="square" rtlCol="0">
              <a:spAutoFit/>
            </a:bodyPr>
            <a:lstStyle/>
            <a:p>
              <a:r>
                <a:rPr lang="en-US" dirty="0"/>
                <a:t>The set of comments a user sees is unique to the URL they are viewing</a:t>
              </a:r>
            </a:p>
          </p:txBody>
        </p:sp>
        <p:cxnSp>
          <p:nvCxnSpPr>
            <p:cNvPr id="37" name="Straight Arrow Connector 36">
              <a:extLst>
                <a:ext uri="{FF2B5EF4-FFF2-40B4-BE49-F238E27FC236}">
                  <a16:creationId xmlns:a16="http://schemas.microsoft.com/office/drawing/2014/main" id="{4668ED59-8F52-9F37-3013-A4EB1DF9E15B}"/>
                </a:ext>
              </a:extLst>
            </p:cNvPr>
            <p:cNvCxnSpPr/>
            <p:nvPr/>
          </p:nvCxnSpPr>
          <p:spPr>
            <a:xfrm flipV="1">
              <a:off x="4849091" y="2156475"/>
              <a:ext cx="2978727" cy="11575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E103EEAB-3661-DC8D-E098-BAB42587F004}"/>
                </a:ext>
              </a:extLst>
            </p:cNvPr>
            <p:cNvCxnSpPr/>
            <p:nvPr/>
          </p:nvCxnSpPr>
          <p:spPr>
            <a:xfrm flipV="1">
              <a:off x="4461164" y="803564"/>
              <a:ext cx="0" cy="23397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1" name="Group 50">
            <a:extLst>
              <a:ext uri="{FF2B5EF4-FFF2-40B4-BE49-F238E27FC236}">
                <a16:creationId xmlns:a16="http://schemas.microsoft.com/office/drawing/2014/main" id="{AF5BA94F-85B1-4867-4143-201B52832345}"/>
              </a:ext>
            </a:extLst>
          </p:cNvPr>
          <p:cNvGrpSpPr/>
          <p:nvPr/>
        </p:nvGrpSpPr>
        <p:grpSpPr>
          <a:xfrm>
            <a:off x="1196466" y="4753225"/>
            <a:ext cx="5141988" cy="1425902"/>
            <a:chOff x="1196466" y="4753225"/>
            <a:chExt cx="5141988" cy="1425902"/>
          </a:xfrm>
        </p:grpSpPr>
        <p:sp>
          <p:nvSpPr>
            <p:cNvPr id="42" name="TextBox 41">
              <a:extLst>
                <a:ext uri="{FF2B5EF4-FFF2-40B4-BE49-F238E27FC236}">
                  <a16:creationId xmlns:a16="http://schemas.microsoft.com/office/drawing/2014/main" id="{9175837D-49C7-CEA7-CFEE-6C1BC3C7D4A6}"/>
                </a:ext>
              </a:extLst>
            </p:cNvPr>
            <p:cNvSpPr txBox="1"/>
            <p:nvPr/>
          </p:nvSpPr>
          <p:spPr>
            <a:xfrm>
              <a:off x="1196466" y="4753225"/>
              <a:ext cx="3546763" cy="923330"/>
            </a:xfrm>
            <a:prstGeom prst="rect">
              <a:avLst/>
            </a:prstGeom>
            <a:solidFill>
              <a:schemeClr val="accent1">
                <a:lumMod val="75000"/>
              </a:schemeClr>
            </a:solidFill>
          </p:spPr>
          <p:txBody>
            <a:bodyPr wrap="square" rtlCol="0">
              <a:spAutoFit/>
            </a:bodyPr>
            <a:lstStyle/>
            <a:p>
              <a:r>
                <a:rPr lang="en-US" dirty="0"/>
                <a:t>Users can reply to comments, report comments, and post new top-level comments.</a:t>
              </a:r>
            </a:p>
          </p:txBody>
        </p:sp>
        <p:cxnSp>
          <p:nvCxnSpPr>
            <p:cNvPr id="46" name="Straight Arrow Connector 45">
              <a:extLst>
                <a:ext uri="{FF2B5EF4-FFF2-40B4-BE49-F238E27FC236}">
                  <a16:creationId xmlns:a16="http://schemas.microsoft.com/office/drawing/2014/main" id="{633DE909-A18D-7445-9CA1-4D15F0F87F07}"/>
                </a:ext>
              </a:extLst>
            </p:cNvPr>
            <p:cNvCxnSpPr/>
            <p:nvPr/>
          </p:nvCxnSpPr>
          <p:spPr>
            <a:xfrm>
              <a:off x="4710545" y="4973782"/>
              <a:ext cx="1627909" cy="3740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3022149D-3E97-3951-5268-ED7172D68E88}"/>
                </a:ext>
              </a:extLst>
            </p:cNvPr>
            <p:cNvCxnSpPr/>
            <p:nvPr/>
          </p:nvCxnSpPr>
          <p:spPr>
            <a:xfrm>
              <a:off x="4743229" y="5347856"/>
              <a:ext cx="1595225" cy="3286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85E4DC95-0562-2EEB-3644-82C4C78D9828}"/>
                </a:ext>
              </a:extLst>
            </p:cNvPr>
            <p:cNvCxnSpPr/>
            <p:nvPr/>
          </p:nvCxnSpPr>
          <p:spPr>
            <a:xfrm>
              <a:off x="4743229" y="5512205"/>
              <a:ext cx="1595225" cy="6669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5" name="Group 54">
            <a:extLst>
              <a:ext uri="{FF2B5EF4-FFF2-40B4-BE49-F238E27FC236}">
                <a16:creationId xmlns:a16="http://schemas.microsoft.com/office/drawing/2014/main" id="{24DEED53-0967-3718-81BD-B6975B685F01}"/>
              </a:ext>
            </a:extLst>
          </p:cNvPr>
          <p:cNvGrpSpPr/>
          <p:nvPr/>
        </p:nvGrpSpPr>
        <p:grpSpPr>
          <a:xfrm>
            <a:off x="403297" y="2043728"/>
            <a:ext cx="7670443" cy="1200329"/>
            <a:chOff x="403297" y="2043728"/>
            <a:chExt cx="7670443" cy="1200329"/>
          </a:xfrm>
        </p:grpSpPr>
        <p:sp>
          <p:nvSpPr>
            <p:cNvPr id="52" name="TextBox 51">
              <a:extLst>
                <a:ext uri="{FF2B5EF4-FFF2-40B4-BE49-F238E27FC236}">
                  <a16:creationId xmlns:a16="http://schemas.microsoft.com/office/drawing/2014/main" id="{0646D4AD-814E-F6F6-F640-743061A8D3E4}"/>
                </a:ext>
              </a:extLst>
            </p:cNvPr>
            <p:cNvSpPr txBox="1"/>
            <p:nvPr/>
          </p:nvSpPr>
          <p:spPr>
            <a:xfrm>
              <a:off x="403297" y="2043728"/>
              <a:ext cx="4627418" cy="1200329"/>
            </a:xfrm>
            <a:prstGeom prst="rect">
              <a:avLst/>
            </a:prstGeom>
            <a:solidFill>
              <a:schemeClr val="accent1">
                <a:lumMod val="75000"/>
              </a:schemeClr>
            </a:solidFill>
          </p:spPr>
          <p:txBody>
            <a:bodyPr wrap="square" rtlCol="0">
              <a:spAutoFit/>
            </a:bodyPr>
            <a:lstStyle/>
            <a:p>
              <a:r>
                <a:rPr lang="en-US" dirty="0"/>
                <a:t>Moderated comments don’t have to always be removed entirely. They can be set to hidden, and users can opt-in to seeing this possibly objectionable content, if they desire.</a:t>
              </a:r>
            </a:p>
          </p:txBody>
        </p:sp>
        <p:cxnSp>
          <p:nvCxnSpPr>
            <p:cNvPr id="54" name="Straight Arrow Connector 53">
              <a:extLst>
                <a:ext uri="{FF2B5EF4-FFF2-40B4-BE49-F238E27FC236}">
                  <a16:creationId xmlns:a16="http://schemas.microsoft.com/office/drawing/2014/main" id="{7EAB7B35-803D-29BF-B256-D180F036052C}"/>
                </a:ext>
              </a:extLst>
            </p:cNvPr>
            <p:cNvCxnSpPr/>
            <p:nvPr/>
          </p:nvCxnSpPr>
          <p:spPr>
            <a:xfrm>
              <a:off x="5015345" y="2386119"/>
              <a:ext cx="3058395" cy="2391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7146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5"/>
                                        </p:tgtEl>
                                      </p:cBhvr>
                                    </p:animEffect>
                                    <p:set>
                                      <p:cBhvr>
                                        <p:cTn id="6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BBAB"/>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Persistent, coupled comments make it more difficult for agendas to silence disempowered voices.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It also makes the useful information often found in comment sections more freely available to all.</a:t>
            </a:r>
          </a:p>
          <a:p>
            <a:endParaRPr lang="en-US" sz="2000" dirty="0">
              <a:latin typeface="Amasis MT Pro Light" panose="020B0604020202020204" pitchFamily="18" charset="0"/>
              <a:cs typeface="Aldhabi" panose="01000000000000000000" pitchFamily="2" charset="-78"/>
            </a:endParaRPr>
          </a:p>
        </p:txBody>
      </p:sp>
      <p:sp>
        <p:nvSpPr>
          <p:cNvPr id="3" name="TextBox 2">
            <a:extLst>
              <a:ext uri="{FF2B5EF4-FFF2-40B4-BE49-F238E27FC236}">
                <a16:creationId xmlns:a16="http://schemas.microsoft.com/office/drawing/2014/main" id="{9F3EED93-97C3-966B-5B37-9D9ED455A5B2}"/>
              </a:ext>
            </a:extLst>
          </p:cNvPr>
          <p:cNvSpPr txBox="1"/>
          <p:nvPr/>
        </p:nvSpPr>
        <p:spPr>
          <a:xfrm>
            <a:off x="749300" y="6381492"/>
            <a:ext cx="2310248" cy="253916"/>
          </a:xfrm>
          <a:prstGeom prst="rect">
            <a:avLst/>
          </a:prstGeom>
          <a:noFill/>
        </p:spPr>
        <p:txBody>
          <a:bodyPr wrap="none" rtlCol="0">
            <a:spAutoFit/>
          </a:bodyPr>
          <a:lstStyle/>
          <a:p>
            <a:r>
              <a:rPr lang="en-US" sz="1050" dirty="0"/>
              <a:t>[1] </a:t>
            </a:r>
            <a:r>
              <a:rPr lang="en-US" sz="1050" dirty="0" err="1"/>
              <a:t>Techdirt</a:t>
            </a:r>
            <a:r>
              <a:rPr lang="en-US" sz="1050" dirty="0"/>
              <a:t> – Killing comment sections</a:t>
            </a:r>
          </a:p>
        </p:txBody>
      </p:sp>
    </p:spTree>
    <p:extLst>
      <p:ext uri="{BB962C8B-B14F-4D97-AF65-F5344CB8AC3E}">
        <p14:creationId xmlns:p14="http://schemas.microsoft.com/office/powerpoint/2010/main" val="393014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96982" y="1302329"/>
            <a:ext cx="11790218" cy="57708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Moderation is an issue all comment providers must contend with.</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moderate too little, we may facilitate a toxic environment that puts off users and exposes ourselves to liability.</a:t>
            </a: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t>
            </a:r>
            <a:r>
              <a:rPr lang="en-US" dirty="0">
                <a:latin typeface="Amasis MT Pro Light" panose="020B0604020202020204" pitchFamily="18" charset="0"/>
                <a:cs typeface="Aldhabi" panose="01000000000000000000" pitchFamily="2" charset="-78"/>
              </a:rPr>
              <a:t>m</a:t>
            </a:r>
            <a:r>
              <a:rPr lang="en-US" sz="1800" dirty="0">
                <a:latin typeface="Amasis MT Pro Light" panose="020B0604020202020204" pitchFamily="18" charset="0"/>
                <a:cs typeface="Aldhabi" panose="01000000000000000000" pitchFamily="2" charset="-78"/>
              </a:rPr>
              <a:t>oderate too much, we may alienate users who value open discourse.</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tried to navigate this in two ways.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have two moderator levels. Global Moderators may take actions on all comments hosted by our platform and can assign Domain Moderators.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Domain Moderators can remove comments posted only within a particular domain and can ban users from posting on that domain.</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 record of every moderation action taken is recorded in our database so that it can be reviewed and abuses can be identified.</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Additionally, not all toxic comments must be removed. Moderators may “hide” comments, so that they are hidden to guest viewers and members who don’t consciously opt-in to seeing toxic content.</a:t>
            </a: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a:p>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6168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471054" y="1302329"/>
            <a:ext cx="11540836" cy="4994957"/>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Ultimately, we need to understand our target market to craft the right moderation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are targeting users who feel alienated by current platforms, we may need a looser moderation policy.</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are targeting international users, we must be conscious of speech laws in other countries.</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Before the full launch, </a:t>
            </a:r>
            <a:r>
              <a:rPr lang="en-US" dirty="0">
                <a:latin typeface="Amasis MT Pro Light" panose="020B0604020202020204" pitchFamily="18" charset="0"/>
                <a:cs typeface="Aldhabi" panose="01000000000000000000" pitchFamily="2" charset="-78"/>
              </a:rPr>
              <a:t>legal consultation and a solid business plan must inform our content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Our general notion is that we should have less moderation for content of public interest, such as government pages and news stories, and more moderation for private content, such as personal webpages.</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Moderation is a difficult and nuanced issue that we have not solved.</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But we have programmed some of the tools we can use to address it.</a:t>
            </a:r>
            <a:endParaRPr lang="en-US" sz="1800" dirty="0">
              <a:latin typeface="Amasis MT Pro Light" panose="020B0604020202020204" pitchFamily="18" charset="0"/>
              <a:cs typeface="Aldhabi" panose="01000000000000000000" pitchFamily="2" charset="-78"/>
            </a:endParaRPr>
          </a:p>
          <a:p>
            <a:pPr>
              <a:lnSpc>
                <a:spcPct val="200000"/>
              </a:lnSpc>
            </a:pPr>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694711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3119</Words>
  <Application>Microsoft Office PowerPoint</Application>
  <PresentationFormat>Widescreen</PresentationFormat>
  <Paragraphs>240</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Aldhabi</vt:lpstr>
      <vt:lpstr>Amasis MT Pro Light</vt:lpstr>
      <vt:lpstr>Arial</vt:lpstr>
      <vt:lpstr>Calibri</vt:lpstr>
      <vt:lpstr>Calibri Light</vt:lpstr>
      <vt:lpstr>Fira Code</vt:lpstr>
      <vt:lpstr>Times New Roman</vt:lpstr>
      <vt:lpstr>Office Theme</vt:lpstr>
      <vt:lpstr>Comment Anywhere </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References</vt:lpstr>
      <vt:lpstr>Supplemental Slides: Detailed Implementation</vt:lpstr>
      <vt:lpstr>System Overview: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 Miller</cp:lastModifiedBy>
  <cp:revision>258</cp:revision>
  <dcterms:created xsi:type="dcterms:W3CDTF">2023-01-27T21:28:01Z</dcterms:created>
  <dcterms:modified xsi:type="dcterms:W3CDTF">2023-04-23T00:30:07Z</dcterms:modified>
</cp:coreProperties>
</file>